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4"/>
  </p:sldMasterIdLst>
  <p:notesMasterIdLst>
    <p:notesMasterId r:id="rId13"/>
  </p:notesMasterIdLst>
  <p:handoutMasterIdLst>
    <p:handoutMasterId r:id="rId14"/>
  </p:handoutMasterIdLst>
  <p:sldIdLst>
    <p:sldId id="524" r:id="rId5"/>
    <p:sldId id="516" r:id="rId6"/>
    <p:sldId id="525" r:id="rId7"/>
    <p:sldId id="527" r:id="rId8"/>
    <p:sldId id="528" r:id="rId9"/>
    <p:sldId id="530" r:id="rId10"/>
    <p:sldId id="531" r:id="rId11"/>
    <p:sldId id="532" r:id="rId12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Arial" charset="0"/>
        <a:ea typeface="Arial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ection par défaut" id="{E7DB8642-0BCA-4DDD-B03E-7FBE18AC3D57}">
          <p14:sldIdLst>
            <p14:sldId id="524"/>
            <p14:sldId id="516"/>
            <p14:sldId id="525"/>
            <p14:sldId id="527"/>
            <p14:sldId id="528"/>
            <p14:sldId id="530"/>
            <p14:sldId id="531"/>
            <p14:sldId id="532"/>
          </p14:sldIdLst>
        </p14:section>
        <p14:section name="Réserve" id="{AC39E305-DDD9-455E-BA4A-71A2D6E347F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2736"/>
    <a:srgbClr val="5A869F"/>
    <a:srgbClr val="FF33CC"/>
    <a:srgbClr val="FFFFFF"/>
    <a:srgbClr val="B40000"/>
    <a:srgbClr val="0033CC"/>
    <a:srgbClr val="4F8119"/>
    <a:srgbClr val="FF3300"/>
    <a:srgbClr val="7189C5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469" autoAdjust="0"/>
    <p:restoredTop sz="92826" autoAdjust="0"/>
  </p:normalViewPr>
  <p:slideViewPr>
    <p:cSldViewPr>
      <p:cViewPr varScale="1">
        <p:scale>
          <a:sx n="82" d="100"/>
          <a:sy n="82" d="100"/>
        </p:scale>
        <p:origin x="1162" y="58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114"/>
      </p:cViewPr>
      <p:guideLst>
        <p:guide orient="horz" pos="3129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88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12" y="0"/>
            <a:ext cx="2946388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5862"/>
            <a:ext cx="2946388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12" y="9435862"/>
            <a:ext cx="2946388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30D83F7B-049A-9940-8743-45F9D7CCFF4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36895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88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12" y="0"/>
            <a:ext cx="2946388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7288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581" y="4715549"/>
            <a:ext cx="4981338" cy="447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5862"/>
            <a:ext cx="2946388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b="0">
                <a:solidFill>
                  <a:schemeClr val="tx1"/>
                </a:solidFill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12" y="9435862"/>
            <a:ext cx="2946388" cy="4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2" tIns="45662" rIns="91322" bIns="4566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E0DDA1EA-22B3-594F-8A54-41E9EED92CF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52388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1" y="825810"/>
            <a:ext cx="8305830" cy="5329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lang="fr-FR" sz="2800" cap="all" dirty="0">
                <a:solidFill>
                  <a:srgbClr val="5A869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8751888" y="6632575"/>
            <a:ext cx="3921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66E51AF5-2911-1549-991A-A2704613AF99}" type="slidenum">
              <a:rPr lang="fr-FR" altLang="fr-FR" sz="900" b="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900" b="0">
              <a:solidFill>
                <a:srgbClr val="7F7F7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2450" y="1808820"/>
            <a:ext cx="8311071" cy="46805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  <a:defRPr sz="1900">
                <a:solidFill>
                  <a:srgbClr val="C00000"/>
                </a:solidFill>
              </a:defRPr>
            </a:lvl1pPr>
            <a:lvl2pPr marL="717550" indent="-268288">
              <a:spcBef>
                <a:spcPts val="600"/>
              </a:spcBef>
              <a:spcAft>
                <a:spcPts val="300"/>
              </a:spcAft>
              <a:buClr>
                <a:schemeClr val="tx2">
                  <a:lumMod val="75000"/>
                </a:schemeClr>
              </a:buClr>
              <a:buSzPct val="75000"/>
              <a:defRPr sz="1900"/>
            </a:lvl2pPr>
            <a:lvl3pPr marL="1143000" indent="-22860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</a:t>
            </a:r>
          </a:p>
          <a:p>
            <a:pPr lvl="2"/>
            <a:r>
              <a:rPr lang="en-US" dirty="0" smtClean="0"/>
              <a:t>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8771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8707438" y="6632575"/>
            <a:ext cx="436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9DD96B1F-30BE-3E4E-8D58-6803AF54EA56}" type="slidenum">
              <a:rPr lang="fr-FR" altLang="fr-FR" sz="110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1100">
              <a:solidFill>
                <a:srgbClr val="7F7F7F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11560" y="1718811"/>
            <a:ext cx="8246720" cy="4590510"/>
          </a:xfrm>
        </p:spPr>
        <p:txBody>
          <a:bodyPr>
            <a:normAutofit/>
          </a:bodyPr>
          <a:lstStyle/>
          <a:p>
            <a:r>
              <a:rPr lang="fr-FR" dirty="0" smtClean="0"/>
              <a:t>Titre 1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Titre 2</a:t>
            </a:r>
            <a:endParaRPr lang="fr-FR" dirty="0" smtClean="0"/>
          </a:p>
          <a:p>
            <a:r>
              <a:rPr lang="fr-FR" dirty="0" smtClean="0"/>
              <a:t>Titre 1</a:t>
            </a:r>
          </a:p>
          <a:p>
            <a:pPr lvl="1"/>
            <a:r>
              <a:rPr lang="fr-FR" dirty="0" smtClean="0"/>
              <a:t>Titre 2</a:t>
            </a:r>
          </a:p>
          <a:p>
            <a:pPr lvl="2"/>
            <a:r>
              <a:rPr lang="fr-FR" dirty="0" smtClean="0"/>
              <a:t>Titre 3</a:t>
            </a:r>
          </a:p>
          <a:p>
            <a:r>
              <a:rPr lang="fr-FR" dirty="0" smtClean="0"/>
              <a:t>Titre 1</a:t>
            </a:r>
          </a:p>
          <a:p>
            <a:pPr lvl="1"/>
            <a:r>
              <a:rPr lang="fr-FR" dirty="0" smtClean="0"/>
              <a:t>Titre 2</a:t>
            </a:r>
            <a:endParaRPr lang="fr-F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52451" y="825810"/>
            <a:ext cx="8305830" cy="5329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lang="fr-FR" sz="2800" cap="all" dirty="0">
                <a:solidFill>
                  <a:srgbClr val="5A869F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2651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8707438" y="6632575"/>
            <a:ext cx="436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53A1E53B-9796-F043-9D9F-2FC236C55B2B}" type="slidenum">
              <a:rPr lang="fr-FR" altLang="fr-FR" sz="1100">
                <a:solidFill>
                  <a:srgbClr val="7F7F7F"/>
                </a:solidFill>
              </a:rPr>
              <a:pPr algn="r" eaLnBrk="1" hangingPunct="1"/>
              <a:t>‹N°›</a:t>
            </a:fld>
            <a:endParaRPr lang="fr-FR" altLang="fr-FR" sz="1100">
              <a:solidFill>
                <a:srgbClr val="7F7F7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5385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5385"/>
            <a:ext cx="5132388" cy="486896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80520"/>
            <a:ext cx="3008313" cy="36538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552451" y="825810"/>
            <a:ext cx="8305830" cy="5329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2800" b="1" cap="all" dirty="0">
                <a:solidFill>
                  <a:srgbClr val="5A869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63843277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38777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53825"/>
            <a:ext cx="5486400" cy="346092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5450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552451" y="825810"/>
            <a:ext cx="8305830" cy="5329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fr-FR" sz="2800" b="1" cap="all" dirty="0">
                <a:solidFill>
                  <a:srgbClr val="5A869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40404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smtClean="0"/>
              <a:t>Click to edit Master title style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029366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-725488" y="5588000"/>
            <a:ext cx="260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fr-FR" altLang="fr-FR" sz="1800" b="0" smtClean="0">
              <a:solidFill>
                <a:schemeClr val="tx1"/>
              </a:solidFill>
              <a:ea typeface="+mn-ea"/>
            </a:endParaRP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8613" y="5110163"/>
            <a:ext cx="8464550" cy="1193800"/>
          </a:xfrm>
        </p:spPr>
        <p:txBody>
          <a:bodyPr lIns="91440" tIns="45720" rIns="91440" bIns="45720"/>
          <a:lstStyle>
            <a:lvl1pPr marL="0" indent="0" algn="r">
              <a:buFont typeface="Arial" charset="0"/>
              <a:buNone/>
              <a:defRPr sz="2400">
                <a:solidFill>
                  <a:srgbClr val="C00000"/>
                </a:solidFill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pour modifier le </a:t>
            </a:r>
            <a:r>
              <a:rPr lang="en-US" dirty="0" smtClean="0"/>
              <a:t>style </a:t>
            </a:r>
            <a:r>
              <a:rPr lang="en-US" dirty="0"/>
              <a:t>des </a:t>
            </a:r>
            <a:r>
              <a:rPr lang="en-US" dirty="0" err="1"/>
              <a:t>sous-titres</a:t>
            </a:r>
            <a:r>
              <a:rPr lang="en-US" dirty="0"/>
              <a:t> du masque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5263" y="285750"/>
            <a:ext cx="8591550" cy="62297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60" y="306876"/>
            <a:ext cx="3803588" cy="91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06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1808820"/>
            <a:ext cx="8270875" cy="482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dirty="0" smtClean="0"/>
              <a:t>Cliquez pour modifier les styles du texte du masque</a:t>
            </a:r>
          </a:p>
          <a:p>
            <a:pPr lvl="1"/>
            <a:r>
              <a:rPr lang="fr-FR" altLang="fr-FR" noProof="0" dirty="0" smtClean="0"/>
              <a:t>Deuxième niveau</a:t>
            </a:r>
          </a:p>
          <a:p>
            <a:pPr lvl="2"/>
            <a:r>
              <a:rPr lang="fr-FR" altLang="fr-FR" noProof="0" dirty="0" smtClean="0"/>
              <a:t>Troisième niveau</a:t>
            </a:r>
          </a:p>
          <a:p>
            <a:pPr lvl="3"/>
            <a:r>
              <a:rPr lang="fr-FR" altLang="fr-FR" noProof="0" dirty="0" smtClean="0"/>
              <a:t>Quatrième niveau</a:t>
            </a:r>
          </a:p>
          <a:p>
            <a:pPr lvl="4"/>
            <a:r>
              <a:rPr lang="fr-FR" altLang="fr-FR" noProof="0" dirty="0" smtClean="0"/>
              <a:t>Cinquième niveau</a:t>
            </a:r>
            <a:endParaRPr lang="fr-FR" altLang="fr-FR" noProof="0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-5227" y="648486"/>
            <a:ext cx="9149227" cy="910150"/>
          </a:xfrm>
          <a:prstGeom prst="rect">
            <a:avLst/>
          </a:prstGeom>
          <a:solidFill>
            <a:schemeClr val="bg1">
              <a:lumMod val="85000"/>
              <a:alpha val="59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11560" y="3431"/>
            <a:ext cx="1614295" cy="815079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042" y="138795"/>
            <a:ext cx="2114406" cy="5096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82" r:id="rId3"/>
    <p:sldLayoutId id="2147484473" r:id="rId4"/>
    <p:sldLayoutId id="2147484483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0404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■"/>
        <a:defRPr sz="1900" b="1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65000"/>
            <a:lumOff val="35000"/>
          </a:schemeClr>
        </a:buClr>
        <a:buFont typeface="Arial" charset="0"/>
        <a:buChar char="►"/>
        <a:defRPr sz="1900" b="1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charset="2"/>
        <a:buChar char="§"/>
        <a:defRPr sz="1600">
          <a:solidFill>
            <a:schemeClr val="tx1">
              <a:lumMod val="50000"/>
              <a:lumOff val="50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Arial" charset="0"/>
        <a:buChar char="•"/>
        <a:defRPr lang="en-US" altLang="fr-FR" sz="1200" b="1" dirty="0" err="1">
          <a:solidFill>
            <a:schemeClr val="tx1">
              <a:lumMod val="75000"/>
              <a:lumOff val="25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4">
            <a:lumMod val="75000"/>
          </a:schemeClr>
        </a:buClr>
        <a:buFont typeface="Courier New" charset="0"/>
        <a:buChar char="o"/>
        <a:defRPr sz="1000" b="1">
          <a:solidFill>
            <a:schemeClr val="tx1">
              <a:lumMod val="50000"/>
              <a:lumOff val="50000"/>
            </a:schemeClr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98DF3"/>
        </a:buClr>
        <a:buFont typeface="Wingdings" pitchFamily="2" charset="2"/>
        <a:buChar char="§"/>
        <a:defRPr sz="1000" b="1">
          <a:solidFill>
            <a:srgbClr val="75BD25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2618910"/>
            <a:ext cx="9144000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60946" y="2888940"/>
            <a:ext cx="6558592" cy="622970"/>
          </a:xfrm>
        </p:spPr>
        <p:txBody>
          <a:bodyPr/>
          <a:lstStyle/>
          <a:p>
            <a:pPr algn="ctr"/>
            <a:r>
              <a:rPr lang="fr-FR" sz="4000" dirty="0" smtClean="0"/>
              <a:t>SOUS-TENSION</a:t>
            </a:r>
            <a:br>
              <a:rPr lang="fr-FR" sz="4000" dirty="0" smtClean="0"/>
            </a:br>
            <a:r>
              <a:rPr lang="fr-FR" sz="4000" i="1" dirty="0" err="1" smtClean="0"/>
              <a:t>Serious</a:t>
            </a:r>
            <a:r>
              <a:rPr lang="fr-FR" sz="4000" i="1" dirty="0" smtClean="0"/>
              <a:t> </a:t>
            </a:r>
            <a:r>
              <a:rPr lang="fr-FR" sz="4000" i="1" dirty="0" err="1" smtClean="0"/>
              <a:t>game</a:t>
            </a:r>
            <a:endParaRPr lang="fr-FR" sz="40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8797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2528900"/>
            <a:ext cx="4410490" cy="3825426"/>
          </a:xfrm>
        </p:spPr>
        <p:txBody>
          <a:bodyPr>
            <a:normAutofit lnSpcReduction="10000"/>
          </a:bodyPr>
          <a:lstStyle/>
          <a:p>
            <a:r>
              <a:rPr lang="fr-FR" dirty="0"/>
              <a:t>Quels outils pour coordonner les actions d’habitants en matière de consommation électrique dans un contexte d’</a:t>
            </a:r>
            <a:r>
              <a:rPr lang="fr-FR" dirty="0" err="1"/>
              <a:t>auto-consommation</a:t>
            </a:r>
            <a:r>
              <a:rPr lang="fr-FR" dirty="0"/>
              <a:t> ?</a:t>
            </a:r>
          </a:p>
          <a:p>
            <a:endParaRPr lang="fr-FR" dirty="0" smtClean="0"/>
          </a:p>
          <a:p>
            <a:r>
              <a:rPr lang="fr-FR" dirty="0" smtClean="0"/>
              <a:t>Jeu développé par le Labo des Possibles (</a:t>
            </a:r>
            <a:r>
              <a:rPr lang="fr-FR" dirty="0" err="1" smtClean="0"/>
              <a:t>Promising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dirty="0" smtClean="0"/>
              <a:t>Concept :</a:t>
            </a:r>
          </a:p>
          <a:p>
            <a:pPr marL="0" indent="0">
              <a:buNone/>
            </a:pPr>
            <a:r>
              <a:rPr lang="fr-FR" sz="1400" b="0" i="1" dirty="0" smtClean="0">
                <a:solidFill>
                  <a:schemeClr val="tx2"/>
                </a:solidFill>
              </a:rPr>
              <a:t>Les joueurs se placent dans la peau d’habitants d’un bâtiment en </a:t>
            </a:r>
            <a:r>
              <a:rPr lang="fr-FR" sz="1400" b="0" i="1" dirty="0" err="1" smtClean="0">
                <a:solidFill>
                  <a:schemeClr val="tx2"/>
                </a:solidFill>
              </a:rPr>
              <a:t>AcC</a:t>
            </a:r>
            <a:r>
              <a:rPr lang="fr-FR" sz="1400" b="0" i="1" dirty="0" smtClean="0">
                <a:solidFill>
                  <a:schemeClr val="tx2"/>
                </a:solidFill>
              </a:rPr>
              <a:t>, chacun avec ses propres contraintes de consommation, et vont devoir se répartir l’énergie chaque jour de la semaine (7 tours).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/>
              <a:t>Sous-Tension</a:t>
            </a:r>
            <a:r>
              <a:rPr lang="fr-FR" dirty="0" smtClean="0"/>
              <a:t> - Présentation</a:t>
            </a:r>
            <a:endParaRPr lang="fr-FR" i="1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" r="14188"/>
          <a:stretch/>
        </p:blipFill>
        <p:spPr bwMode="auto">
          <a:xfrm>
            <a:off x="5292080" y="2933945"/>
            <a:ext cx="3420777" cy="260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607994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 bwMode="auto">
          <a:xfrm rot="5400000">
            <a:off x="-1481173" y="3631523"/>
            <a:ext cx="4905546" cy="1260140"/>
          </a:xfrm>
          <a:prstGeom prst="rightArrow">
            <a:avLst/>
          </a:prstGeom>
          <a:solidFill>
            <a:schemeClr val="tx2">
              <a:lumMod val="10000"/>
              <a:lumOff val="90000"/>
            </a:schemeClr>
          </a:solidFill>
          <a:ln w="28575" cap="flat" cmpd="sng" algn="ctr">
            <a:solidFill>
              <a:schemeClr val="tx2">
                <a:lumMod val="10000"/>
                <a:lumOff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 rot="5400000">
            <a:off x="881590" y="4374105"/>
            <a:ext cx="180020" cy="1800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 rot="5400000">
            <a:off x="881590" y="5769260"/>
            <a:ext cx="180020" cy="18002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 rot="5400000">
            <a:off x="172762" y="2517649"/>
            <a:ext cx="1575174" cy="15751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14" name="Connecteur droit 13"/>
          <p:cNvCxnSpPr/>
          <p:nvPr/>
        </p:nvCxnSpPr>
        <p:spPr bwMode="auto">
          <a:xfrm flipH="1">
            <a:off x="637248" y="1795943"/>
            <a:ext cx="720080" cy="1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 type="none" w="med" len="med"/>
            <a:tailEnd type="none" w="med" len="med"/>
          </a:ln>
        </p:spPr>
      </p:cxnSp>
      <p:sp>
        <p:nvSpPr>
          <p:cNvPr id="26" name="Rectangle 25"/>
          <p:cNvSpPr/>
          <p:nvPr/>
        </p:nvSpPr>
        <p:spPr bwMode="auto">
          <a:xfrm rot="5400000">
            <a:off x="500674" y="5082934"/>
            <a:ext cx="945106" cy="15751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5BD25"/>
              </a:buClr>
              <a:buSzTx/>
              <a:buFont typeface="Arial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32" name="Connecteur droit 31"/>
          <p:cNvCxnSpPr/>
          <p:nvPr/>
        </p:nvCxnSpPr>
        <p:spPr bwMode="auto">
          <a:xfrm flipH="1">
            <a:off x="643687" y="3396873"/>
            <a:ext cx="720080" cy="1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33" name="Connecteur droit 32"/>
          <p:cNvCxnSpPr/>
          <p:nvPr/>
        </p:nvCxnSpPr>
        <p:spPr bwMode="auto">
          <a:xfrm flipH="1">
            <a:off x="643687" y="4464115"/>
            <a:ext cx="720080" cy="1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34" name="Connecteur droit 33"/>
          <p:cNvCxnSpPr/>
          <p:nvPr/>
        </p:nvCxnSpPr>
        <p:spPr bwMode="auto">
          <a:xfrm flipH="1">
            <a:off x="656565" y="5859270"/>
            <a:ext cx="720080" cy="1"/>
          </a:xfrm>
          <a:prstGeom prst="line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miter lim="800000"/>
            <a:headEnd type="none" w="med" len="med"/>
            <a:tailEnd type="none" w="med" len="med"/>
          </a:ln>
        </p:spPr>
      </p:cxnSp>
      <p:sp>
        <p:nvSpPr>
          <p:cNvPr id="35" name="ZoneTexte 34"/>
          <p:cNvSpPr txBox="1"/>
          <p:nvPr/>
        </p:nvSpPr>
        <p:spPr>
          <a:xfrm>
            <a:off x="1421650" y="1673805"/>
            <a:ext cx="1170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Septembre 2018</a:t>
            </a:r>
            <a:endParaRPr lang="fr-FR" sz="10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421650" y="3272789"/>
            <a:ext cx="1170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Février 2019</a:t>
            </a:r>
            <a:endParaRPr lang="fr-FR" sz="10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421650" y="4348417"/>
            <a:ext cx="1170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Juin 2019</a:t>
            </a:r>
            <a:endParaRPr lang="fr-FR" sz="10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421650" y="5724255"/>
            <a:ext cx="1170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Septembre 2019</a:t>
            </a:r>
            <a:endParaRPr lang="fr-FR" sz="10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816805" y="2303875"/>
            <a:ext cx="5355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smtClean="0">
                <a:solidFill>
                  <a:srgbClr val="C00000"/>
                </a:solidFill>
              </a:rPr>
              <a:t>Conception et développement du prototype par les étudiants du Labo </a:t>
            </a:r>
            <a:r>
              <a:rPr lang="fr-FR" sz="1600" b="0" dirty="0">
                <a:solidFill>
                  <a:srgbClr val="C00000"/>
                </a:solidFill>
              </a:rPr>
              <a:t>des </a:t>
            </a:r>
            <a:r>
              <a:rPr lang="fr-FR" sz="1600" b="0" dirty="0" smtClean="0">
                <a:solidFill>
                  <a:srgbClr val="C00000"/>
                </a:solidFill>
              </a:rPr>
              <a:t>Possibles ® 2018</a:t>
            </a:r>
            <a:endParaRPr lang="fr-FR" sz="1600" b="0" dirty="0">
              <a:solidFill>
                <a:srgbClr val="C00000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816805" y="4194085"/>
            <a:ext cx="5355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smtClean="0">
                <a:solidFill>
                  <a:srgbClr val="C00000"/>
                </a:solidFill>
              </a:rPr>
              <a:t>Présentation du prototype à la GCSW19</a:t>
            </a:r>
            <a:endParaRPr lang="fr-FR" sz="1600" b="0" dirty="0">
              <a:solidFill>
                <a:srgbClr val="C0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816805" y="4869160"/>
            <a:ext cx="5355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smtClean="0">
                <a:solidFill>
                  <a:srgbClr val="C00000"/>
                </a:solidFill>
              </a:rPr>
              <a:t>Travail en interne Eco-SESA sur une V2 du prototype et les pistes de développement futur</a:t>
            </a:r>
            <a:endParaRPr lang="fr-FR" sz="1600" b="0" dirty="0">
              <a:solidFill>
                <a:srgbClr val="C0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816805" y="5769260"/>
            <a:ext cx="5355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0" dirty="0" smtClean="0">
                <a:solidFill>
                  <a:srgbClr val="C00000"/>
                </a:solidFill>
              </a:rPr>
              <a:t>Rencontre avec </a:t>
            </a:r>
            <a:r>
              <a:rPr lang="fr-FR" sz="1600" b="0" dirty="0" err="1" smtClean="0">
                <a:solidFill>
                  <a:srgbClr val="C00000"/>
                </a:solidFill>
              </a:rPr>
              <a:t>Floralis</a:t>
            </a:r>
            <a:r>
              <a:rPr lang="fr-FR" sz="1600" b="0" dirty="0" smtClean="0">
                <a:solidFill>
                  <a:srgbClr val="C00000"/>
                </a:solidFill>
              </a:rPr>
              <a:t>, puis Consortium ABC</a:t>
            </a:r>
            <a:endParaRPr lang="fr-FR" sz="1600" b="0" dirty="0">
              <a:solidFill>
                <a:srgbClr val="C00000"/>
              </a:solidFill>
            </a:endParaRPr>
          </a:p>
        </p:txBody>
      </p:sp>
      <p:cxnSp>
        <p:nvCxnSpPr>
          <p:cNvPr id="43" name="Connecteur droit 42"/>
          <p:cNvCxnSpPr/>
          <p:nvPr/>
        </p:nvCxnSpPr>
        <p:spPr bwMode="auto">
          <a:xfrm flipH="1">
            <a:off x="971600" y="2573905"/>
            <a:ext cx="1710190" cy="1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 bwMode="auto">
          <a:xfrm flipH="1">
            <a:off x="971600" y="5139190"/>
            <a:ext cx="1710190" cy="1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 bwMode="auto">
          <a:xfrm flipH="1">
            <a:off x="971600" y="4374105"/>
            <a:ext cx="1710190" cy="1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 bwMode="auto">
          <a:xfrm flipH="1">
            <a:off x="984478" y="5949280"/>
            <a:ext cx="1710190" cy="1"/>
          </a:xfrm>
          <a:prstGeom prst="line">
            <a:avLst/>
          </a:prstGeom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271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 de </a:t>
            </a:r>
            <a:r>
              <a:rPr lang="fr-FR" dirty="0" err="1" smtClean="0"/>
              <a:t>depart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70" y="1763815"/>
            <a:ext cx="7905804" cy="495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53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52451" y="825810"/>
            <a:ext cx="3884534" cy="532960"/>
          </a:xfrm>
        </p:spPr>
        <p:txBody>
          <a:bodyPr/>
          <a:lstStyle/>
          <a:p>
            <a:r>
              <a:rPr lang="fr-FR" sz="2400" dirty="0" smtClean="0"/>
              <a:t>Configuration retenue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135" y="0"/>
            <a:ext cx="3150350" cy="66757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22807"/>
          <a:stretch/>
        </p:blipFill>
        <p:spPr>
          <a:xfrm>
            <a:off x="3311860" y="503675"/>
            <a:ext cx="2573352" cy="19802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35" y="2393885"/>
            <a:ext cx="4230470" cy="433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99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 du jeu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1609925"/>
            <a:ext cx="2575919" cy="17007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3011260" y="1892381"/>
            <a:ext cx="5847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0" dirty="0" smtClean="0">
                <a:solidFill>
                  <a:schemeClr val="tx1"/>
                </a:solidFill>
              </a:rPr>
              <a:t>Capacité de production PV collective au début de chaque jour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0" dirty="0" smtClean="0">
                <a:solidFill>
                  <a:schemeClr val="tx1"/>
                </a:solidFill>
              </a:rPr>
              <a:t>Possibilité de recourir au réseau</a:t>
            </a:r>
            <a:endParaRPr lang="fr-FR" sz="2000" b="0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1" y="3352019"/>
            <a:ext cx="2393831" cy="35059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3007459" y="3480304"/>
            <a:ext cx="57950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0" dirty="0" smtClean="0">
                <a:solidFill>
                  <a:schemeClr val="tx1"/>
                </a:solidFill>
              </a:rPr>
              <a:t>Des </a:t>
            </a:r>
            <a:r>
              <a:rPr lang="fr-FR" sz="2000" b="0" dirty="0">
                <a:solidFill>
                  <a:schemeClr val="tx1"/>
                </a:solidFill>
              </a:rPr>
              <a:t>cartes </a:t>
            </a:r>
            <a:r>
              <a:rPr lang="fr-FR" sz="2000" b="0" i="1" dirty="0">
                <a:solidFill>
                  <a:schemeClr val="tx1"/>
                </a:solidFill>
              </a:rPr>
              <a:t>Personnages </a:t>
            </a:r>
            <a:r>
              <a:rPr lang="fr-FR" sz="2000" b="0" dirty="0" smtClean="0">
                <a:solidFill>
                  <a:schemeClr val="tx1"/>
                </a:solidFill>
              </a:rPr>
              <a:t>où sont indiqués une </a:t>
            </a:r>
            <a:r>
              <a:rPr lang="fr-FR" sz="2000" b="0" dirty="0">
                <a:solidFill>
                  <a:schemeClr val="tx1"/>
                </a:solidFill>
              </a:rPr>
              <a:t>activité, </a:t>
            </a:r>
            <a:r>
              <a:rPr lang="fr-FR" sz="2000" b="0" dirty="0" smtClean="0">
                <a:solidFill>
                  <a:schemeClr val="tx1"/>
                </a:solidFill>
              </a:rPr>
              <a:t>des </a:t>
            </a:r>
            <a:r>
              <a:rPr lang="fr-FR" sz="2000" b="0" dirty="0">
                <a:solidFill>
                  <a:schemeClr val="tx1"/>
                </a:solidFill>
              </a:rPr>
              <a:t>contraintes ou </a:t>
            </a:r>
            <a:r>
              <a:rPr lang="fr-FR" sz="2000" b="0" dirty="0" smtClean="0">
                <a:solidFill>
                  <a:schemeClr val="tx1"/>
                </a:solidFill>
              </a:rPr>
              <a:t>priorités : doivent </a:t>
            </a:r>
            <a:r>
              <a:rPr lang="fr-FR" sz="2000" b="0" dirty="0">
                <a:solidFill>
                  <a:schemeClr val="tx1"/>
                </a:solidFill>
              </a:rPr>
              <a:t>être prises en compte à </a:t>
            </a:r>
            <a:r>
              <a:rPr lang="fr-FR" sz="2000" b="0" dirty="0" smtClean="0">
                <a:solidFill>
                  <a:schemeClr val="tx1"/>
                </a:solidFill>
              </a:rPr>
              <a:t>chaque tour </a:t>
            </a:r>
            <a:r>
              <a:rPr lang="fr-FR" sz="2000" b="0" dirty="0">
                <a:solidFill>
                  <a:schemeClr val="tx1"/>
                </a:solidFill>
              </a:rPr>
              <a:t>de jeu sauf indication contraire de la carte </a:t>
            </a:r>
            <a:r>
              <a:rPr lang="fr-FR" sz="2000" b="0" i="1" dirty="0">
                <a:solidFill>
                  <a:schemeClr val="tx1"/>
                </a:solidFill>
              </a:rPr>
              <a:t>Aléa</a:t>
            </a:r>
            <a:r>
              <a:rPr lang="fr-FR" sz="2000" b="0" dirty="0" smtClean="0">
                <a:solidFill>
                  <a:schemeClr val="tx1"/>
                </a:solidFill>
              </a:rPr>
              <a:t>.</a:t>
            </a:r>
          </a:p>
          <a:p>
            <a:endParaRPr lang="fr-FR" sz="20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0" dirty="0" smtClean="0">
                <a:solidFill>
                  <a:schemeClr val="tx1"/>
                </a:solidFill>
              </a:rPr>
              <a:t>Deux jauges individuelles : </a:t>
            </a:r>
            <a:r>
              <a:rPr lang="fr-FR" sz="2000" b="0" i="1" dirty="0" smtClean="0">
                <a:solidFill>
                  <a:schemeClr val="tx1"/>
                </a:solidFill>
              </a:rPr>
              <a:t>Confort</a:t>
            </a:r>
            <a:r>
              <a:rPr lang="fr-FR" sz="2000" b="0" dirty="0" smtClean="0">
                <a:solidFill>
                  <a:schemeClr val="tx1"/>
                </a:solidFill>
              </a:rPr>
              <a:t> (varie si action réalisée ou non) et </a:t>
            </a:r>
            <a:r>
              <a:rPr lang="fr-FR" sz="2000" b="0" i="1" dirty="0" smtClean="0">
                <a:solidFill>
                  <a:schemeClr val="tx1"/>
                </a:solidFill>
              </a:rPr>
              <a:t>Réputation</a:t>
            </a:r>
            <a:r>
              <a:rPr lang="fr-FR" sz="2000" b="0" dirty="0" smtClean="0">
                <a:solidFill>
                  <a:schemeClr val="tx1"/>
                </a:solidFill>
              </a:rPr>
              <a:t> (varie inversement)</a:t>
            </a:r>
            <a:endParaRPr lang="fr-FR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177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06" y="1628799"/>
            <a:ext cx="1544274" cy="23522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45" y="4149080"/>
            <a:ext cx="1680997" cy="25046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321750" y="1835442"/>
            <a:ext cx="6536531" cy="163121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20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Chaque jour : Les </a:t>
            </a:r>
            <a:r>
              <a:rPr lang="fr-FR" sz="2000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joueurs peuvent décider de réaliser ou non chaque </a:t>
            </a:r>
            <a:r>
              <a:rPr lang="fr-FR" sz="2000" b="0" i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Action </a:t>
            </a:r>
            <a:r>
              <a:rPr lang="fr-FR" sz="2000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en </a:t>
            </a:r>
            <a:r>
              <a:rPr lang="fr-FR" sz="20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fonction du </a:t>
            </a:r>
            <a:r>
              <a:rPr lang="fr-FR" sz="2000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contexte (niveau des curseurs </a:t>
            </a:r>
            <a:r>
              <a:rPr lang="fr-FR" sz="2000" b="0" i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Confort </a:t>
            </a:r>
            <a:r>
              <a:rPr lang="fr-FR" sz="2000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et </a:t>
            </a:r>
            <a:r>
              <a:rPr lang="fr-FR" sz="2000" b="0" i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Réputation</a:t>
            </a:r>
            <a:r>
              <a:rPr lang="fr-FR" sz="2000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, des interactions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2000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avec les autres joueurs, de l’énergie photovoltaïque et nucléaire restante)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21749" y="4061214"/>
            <a:ext cx="562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20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Mais il y a aussi des aléas qui sont valables </a:t>
            </a:r>
            <a:r>
              <a:rPr lang="fr-FR" sz="2000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pour l’ensemble de la </a:t>
            </a:r>
            <a:r>
              <a:rPr lang="fr-FR" sz="20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journée et pour tous </a:t>
            </a:r>
            <a:endParaRPr lang="fr-FR" sz="2000" b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231740" y="4959170"/>
            <a:ext cx="67238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chaque créneau de 3 </a:t>
            </a:r>
            <a:r>
              <a:rPr lang="fr-F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heures de la journée, </a:t>
            </a:r>
            <a:r>
              <a:rPr lang="fr-F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joueurs concernés par des actions sur cette </a:t>
            </a:r>
            <a:r>
              <a:rPr lang="fr-F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plage (ou plus) </a:t>
            </a:r>
            <a:r>
              <a:rPr lang="fr-FR" sz="2000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concertent</a:t>
            </a:r>
            <a:r>
              <a:rPr lang="fr-F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réaliser leurs actions </a:t>
            </a:r>
            <a:r>
              <a:rPr lang="fr-F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(ou non) avec </a:t>
            </a:r>
            <a:r>
              <a:rPr lang="fr-F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pions d’énergie photovoltaïque (verts) </a:t>
            </a:r>
            <a:r>
              <a:rPr lang="fr-FR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 d’énergie </a:t>
            </a:r>
            <a:r>
              <a:rPr lang="fr-FR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nucléaire (noirs).</a:t>
            </a:r>
          </a:p>
        </p:txBody>
      </p:sp>
      <p:sp>
        <p:nvSpPr>
          <p:cNvPr id="12" name="Titre 2"/>
          <p:cNvSpPr>
            <a:spLocks noGrp="1"/>
          </p:cNvSpPr>
          <p:nvPr>
            <p:ph type="title"/>
          </p:nvPr>
        </p:nvSpPr>
        <p:spPr>
          <a:xfrm>
            <a:off x="552451" y="825810"/>
            <a:ext cx="8305830" cy="532960"/>
          </a:xfrm>
        </p:spPr>
        <p:txBody>
          <a:bodyPr/>
          <a:lstStyle/>
          <a:p>
            <a:r>
              <a:rPr lang="fr-FR" dirty="0" smtClean="0"/>
              <a:t>Principes du jeu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7602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1718811"/>
            <a:ext cx="8460940" cy="4590510"/>
          </a:xfrm>
        </p:spPr>
        <p:txBody>
          <a:bodyPr/>
          <a:lstStyle/>
          <a:p>
            <a:r>
              <a:rPr lang="fr-FR" sz="2000" dirty="0"/>
              <a:t>Principaux attendus du jeu </a:t>
            </a:r>
            <a:r>
              <a:rPr lang="fr-FR" sz="2000" dirty="0" smtClean="0"/>
              <a:t>:</a:t>
            </a:r>
          </a:p>
          <a:p>
            <a:pPr lvl="1" algn="just"/>
            <a:r>
              <a:rPr lang="fr-FR" sz="1800" b="0" dirty="0"/>
              <a:t>Apprentissage des interdépendances au niveau des consommations par rapport à la capacité de production du PV</a:t>
            </a:r>
          </a:p>
          <a:p>
            <a:pPr lvl="1" algn="just"/>
            <a:r>
              <a:rPr lang="fr-FR" sz="1800" b="0" dirty="0"/>
              <a:t>Apprentissage de la nécessité de faire des « concessions » équitablement réparties sans négliger les situations gagnant-gagnant via des comportements de flexibilité partagée</a:t>
            </a:r>
          </a:p>
          <a:p>
            <a:pPr lvl="1" algn="just"/>
            <a:r>
              <a:rPr lang="fr-FR" sz="1800" b="0" dirty="0"/>
              <a:t>Réflexion sur des règles de décision, voir de création de règles collectives partagées</a:t>
            </a:r>
          </a:p>
          <a:p>
            <a:r>
              <a:rPr lang="fr-FR" sz="2000" dirty="0" smtClean="0"/>
              <a:t>Piste </a:t>
            </a:r>
            <a:r>
              <a:rPr lang="fr-FR" sz="2000" dirty="0"/>
              <a:t>de collaboration </a:t>
            </a:r>
            <a:r>
              <a:rPr lang="fr-FR" sz="2000" dirty="0" smtClean="0"/>
              <a:t>:</a:t>
            </a:r>
          </a:p>
          <a:p>
            <a:pPr lvl="1"/>
            <a:r>
              <a:rPr lang="fr-FR" sz="1800" b="0" dirty="0"/>
              <a:t>Tester l’adaptabilité du jeu en fonction des caractéristiques PV et d’</a:t>
            </a:r>
            <a:r>
              <a:rPr lang="fr-FR" sz="1800" b="0" dirty="0" err="1"/>
              <a:t>auto-consommation</a:t>
            </a:r>
            <a:r>
              <a:rPr lang="fr-FR" sz="1800" b="0" dirty="0"/>
              <a:t> du bâtiment ABC.</a:t>
            </a:r>
          </a:p>
          <a:p>
            <a:pPr lvl="1"/>
            <a:r>
              <a:rPr lang="fr-FR" sz="1800" b="0" dirty="0"/>
              <a:t>Spécifier les règles de consommation entre les habitants, et étudier l’application de celles-ci en condition écologique.</a:t>
            </a:r>
          </a:p>
          <a:p>
            <a:pPr lvl="1"/>
            <a:endParaRPr lang="fr-FR" sz="2000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080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75BD25"/>
          </a:buClr>
          <a:buSzTx/>
          <a:buFont typeface="Arial" charset="0"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noFill/>
        <a:ln w="12700">
          <a:solidFill>
            <a:srgbClr val="FF0000"/>
          </a:solidFill>
          <a:miter lim="800000"/>
          <a:headEnd/>
          <a:tailEnd type="arrow"/>
        </a:ln>
      </a:spPr>
      <a:bodyPr/>
      <a:lstStyle/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5FBA2C0D171440AA8194F038E8832E" ma:contentTypeVersion="1" ma:contentTypeDescription="Create a new document." ma:contentTypeScope="" ma:versionID="38d89e25bd3235bb239f4e2df10086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05C165-6081-4A8B-AE0C-B624AE410A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90F624-3E45-41B7-93B7-AEDF34FA4A45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sharepoint/v3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1983C4E-9A8F-4C82-B4EE-A57A40C29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18374</TotalTime>
  <Words>330</Words>
  <Application>Microsoft Office PowerPoint</Application>
  <PresentationFormat>Affichage à l'écran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Courier New</vt:lpstr>
      <vt:lpstr>Times</vt:lpstr>
      <vt:lpstr>Wingdings</vt:lpstr>
      <vt:lpstr>Modèle par défaut</vt:lpstr>
      <vt:lpstr>SOUS-TENSION Serious game</vt:lpstr>
      <vt:lpstr>Sous-Tension - Présentation</vt:lpstr>
      <vt:lpstr>Historique</vt:lpstr>
      <vt:lpstr>Point de depart</vt:lpstr>
      <vt:lpstr>Configuration retenue</vt:lpstr>
      <vt:lpstr>Principes du jeu</vt:lpstr>
      <vt:lpstr>Principes du jeu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titre du projet présenté Précision éventuelle sur le titre</dc:title>
  <dc:creator>Utilisateur de Microsoft Office</dc:creator>
  <cp:lastModifiedBy>Wurtz_Frederic</cp:lastModifiedBy>
  <cp:revision>973</cp:revision>
  <cp:lastPrinted>2016-06-22T14:02:57Z</cp:lastPrinted>
  <dcterms:created xsi:type="dcterms:W3CDTF">2015-11-24T09:57:20Z</dcterms:created>
  <dcterms:modified xsi:type="dcterms:W3CDTF">2022-04-03T09:12:11Z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0x0101000B5FBA2C0D171440AA8194F038E8832E</vt:lpwstr>
  </property>
</Properties>
</file>